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17AC199-B592-4435-AC63-8B5D6849D8E5}">
  <a:tblStyle styleId="{517AC199-B592-4435-AC63-8B5D6849D8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aee76b28b4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aee76b28b4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aee76b28b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aee76b28b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XXX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aee76b28b4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aee76b28b4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aeff3b6ab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aeff3b6ab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0d435396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0d435396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afbb2c6026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afbb2c6026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afbb2c60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afbb2c60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ae8d26ea1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ae8d26ea1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aebaa7e411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aebaa7e411_0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ebaa7e411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ebaa7e411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8e96ebd63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8e96ebd63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8e96ebd639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8e96ebd639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8e96ebd639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8e96ebd639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8e96ebd639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8e96ebd639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FINIRE STA PARTE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aee76b28b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aee76b28b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DEA-Research/MaskDINO/tree/mai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55800" y="3261875"/>
            <a:ext cx="8432400" cy="63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2880"/>
              <a:t>Progetto di Computer Vision A.A. 23/24</a:t>
            </a:r>
            <a:endParaRPr sz="288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51850" y="4083350"/>
            <a:ext cx="4436400" cy="9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it" sz="1879"/>
              <a:t>Folino Filippo Andrea - Matr. 242765</a:t>
            </a:r>
            <a:endParaRPr sz="1879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it" sz="1879"/>
              <a:t>Tempo Fabrizio - Matr. 247195</a:t>
            </a:r>
            <a:endParaRPr sz="1879"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l="540" r="-540"/>
          <a:stretch/>
        </p:blipFill>
        <p:spPr>
          <a:xfrm>
            <a:off x="2513375" y="676075"/>
            <a:ext cx="4117261" cy="258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3"/>
          <p:cNvCxnSpPr/>
          <p:nvPr/>
        </p:nvCxnSpPr>
        <p:spPr>
          <a:xfrm rot="10800000">
            <a:off x="451850" y="3890975"/>
            <a:ext cx="6775200" cy="7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58;p13"/>
          <p:cNvSpPr/>
          <p:nvPr/>
        </p:nvSpPr>
        <p:spPr>
          <a:xfrm>
            <a:off x="643125" y="985375"/>
            <a:ext cx="1274700" cy="63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Addestramento</a:t>
            </a:r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476550" y="3061313"/>
            <a:ext cx="7688700" cy="5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Gli iperparametri, assegnabili all’interno del file </a:t>
            </a:r>
            <a:r>
              <a:rPr lang="it" sz="1400" i="1"/>
              <a:t>YAML</a:t>
            </a:r>
            <a:r>
              <a:rPr lang="it" sz="1400"/>
              <a:t> di configurazione della rete, su cui abbiamo concentrato maggiormente l’attenzione sono principalmente :</a:t>
            </a:r>
            <a:endParaRPr sz="1400"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1"/>
          </p:nvPr>
        </p:nvSpPr>
        <p:spPr>
          <a:xfrm>
            <a:off x="387900" y="3920475"/>
            <a:ext cx="36600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Dimensione del Batch;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Ottimizzatore;</a:t>
            </a:r>
            <a:endParaRPr sz="1400"/>
          </a:p>
        </p:txBody>
      </p:sp>
      <p:sp>
        <p:nvSpPr>
          <p:cNvPr id="147" name="Google Shape;147;p22"/>
          <p:cNvSpPr txBox="1">
            <a:spLocks noGrp="1"/>
          </p:cNvSpPr>
          <p:nvPr>
            <p:ph type="body" idx="1"/>
          </p:nvPr>
        </p:nvSpPr>
        <p:spPr>
          <a:xfrm>
            <a:off x="4811325" y="3920475"/>
            <a:ext cx="3660000" cy="9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Learning rate;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Fattore di ingrandimento immagini;</a:t>
            </a:r>
            <a:endParaRPr sz="1400"/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476550" y="1261675"/>
            <a:ext cx="76887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/>
              <a:t>Il modello scelto presentava due varianti a seconda della backbone utilizzata, rispettivamente </a:t>
            </a:r>
            <a:r>
              <a:rPr lang="it" sz="1400" i="1"/>
              <a:t>ResNet50</a:t>
            </a:r>
            <a:r>
              <a:rPr lang="it" sz="1400"/>
              <a:t> (48M di parametri) e </a:t>
            </a:r>
            <a:r>
              <a:rPr lang="it" sz="1400" i="1"/>
              <a:t>Swin </a:t>
            </a:r>
            <a:r>
              <a:rPr lang="it" sz="1400"/>
              <a:t>(220M di parametri).  La variante scelta e’ stata la penultima.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/>
          </a:p>
        </p:txBody>
      </p:sp>
      <p:sp>
        <p:nvSpPr>
          <p:cNvPr id="149" name="Google Shape;149;p22"/>
          <p:cNvSpPr txBox="1">
            <a:spLocks noGrp="1"/>
          </p:cNvSpPr>
          <p:nvPr>
            <p:ph type="body" idx="1"/>
          </p:nvPr>
        </p:nvSpPr>
        <p:spPr>
          <a:xfrm>
            <a:off x="476550" y="2327413"/>
            <a:ext cx="76887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/>
          </a:p>
        </p:txBody>
      </p:sp>
      <p:sp>
        <p:nvSpPr>
          <p:cNvPr id="150" name="Google Shape;150;p22"/>
          <p:cNvSpPr txBox="1">
            <a:spLocks noGrp="1"/>
          </p:cNvSpPr>
          <p:nvPr>
            <p:ph type="body" idx="1"/>
          </p:nvPr>
        </p:nvSpPr>
        <p:spPr>
          <a:xfrm>
            <a:off x="458300" y="2246250"/>
            <a:ext cx="76887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/>
              <a:t>Quest’ultima risultava gia’ pre-addestrata sul dataset </a:t>
            </a:r>
            <a:r>
              <a:rPr lang="it" sz="1400" i="1"/>
              <a:t>COCO</a:t>
            </a:r>
            <a:r>
              <a:rPr lang="it" sz="1400"/>
              <a:t>, pertanto l’addestramento si e’ incentrato sul </a:t>
            </a:r>
            <a:r>
              <a:rPr lang="it" sz="1400" i="1"/>
              <a:t>fine-tuning</a:t>
            </a:r>
            <a:r>
              <a:rPr lang="it" sz="1400"/>
              <a:t> del modello sul dataset del progetto. 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/>
          </a:p>
        </p:txBody>
      </p:sp>
      <p:cxnSp>
        <p:nvCxnSpPr>
          <p:cNvPr id="151" name="Google Shape;151;p22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Addestramento</a:t>
            </a:r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311700" y="1374800"/>
            <a:ext cx="76887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Essendo il dataset di dimensione ridotte e avendo categorie sottorappresentate è stato necessario utilizzare </a:t>
            </a:r>
            <a:r>
              <a:rPr lang="it" sz="1400" i="1"/>
              <a:t>data augmentation</a:t>
            </a:r>
            <a:r>
              <a:rPr lang="it" sz="1400"/>
              <a:t>.</a:t>
            </a:r>
            <a:endParaRPr sz="1400"/>
          </a:p>
        </p:txBody>
      </p:sp>
      <p:sp>
        <p:nvSpPr>
          <p:cNvPr id="158" name="Google Shape;158;p23"/>
          <p:cNvSpPr txBox="1">
            <a:spLocks noGrp="1"/>
          </p:cNvSpPr>
          <p:nvPr>
            <p:ph type="body" idx="1"/>
          </p:nvPr>
        </p:nvSpPr>
        <p:spPr>
          <a:xfrm>
            <a:off x="311700" y="2164850"/>
            <a:ext cx="76887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Le nuove immagini fittizie sono state generate applicando trasformazioni fornite da </a:t>
            </a:r>
            <a:r>
              <a:rPr lang="it" sz="1400" i="1"/>
              <a:t>detectron2</a:t>
            </a:r>
            <a:r>
              <a:rPr lang="it" sz="1400"/>
              <a:t> come:</a:t>
            </a:r>
            <a:endParaRPr sz="1400"/>
          </a:p>
        </p:txBody>
      </p:sp>
      <p:sp>
        <p:nvSpPr>
          <p:cNvPr id="159" name="Google Shape;159;p23"/>
          <p:cNvSpPr txBox="1">
            <a:spLocks noGrp="1"/>
          </p:cNvSpPr>
          <p:nvPr>
            <p:ph type="body" idx="1"/>
          </p:nvPr>
        </p:nvSpPr>
        <p:spPr>
          <a:xfrm>
            <a:off x="416925" y="2954900"/>
            <a:ext cx="31524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Capovolgimento dell’immagine;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Resizing;</a:t>
            </a:r>
            <a:endParaRPr sz="1400"/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1"/>
          </p:nvPr>
        </p:nvSpPr>
        <p:spPr>
          <a:xfrm>
            <a:off x="4407000" y="2954900"/>
            <a:ext cx="3450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Crop dell’immagine;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Modifica del livello di saturazione;</a:t>
            </a:r>
            <a:endParaRPr sz="1400"/>
          </a:p>
        </p:txBody>
      </p:sp>
      <p:sp>
        <p:nvSpPr>
          <p:cNvPr id="161" name="Google Shape;161;p23"/>
          <p:cNvSpPr txBox="1">
            <a:spLocks noGrp="1"/>
          </p:cNvSpPr>
          <p:nvPr>
            <p:ph type="body" idx="1"/>
          </p:nvPr>
        </p:nvSpPr>
        <p:spPr>
          <a:xfrm>
            <a:off x="311700" y="3876975"/>
            <a:ext cx="76887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Non abbiamo usato trasformazioni di rotazione in quanto queste erano già state inserite nel dataset di partenza. </a:t>
            </a:r>
            <a:endParaRPr sz="1400"/>
          </a:p>
        </p:txBody>
      </p:sp>
      <p:cxnSp>
        <p:nvCxnSpPr>
          <p:cNvPr id="162" name="Google Shape;162;p23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Addestramento</a:t>
            </a:r>
            <a:endParaRPr/>
          </a:p>
        </p:txBody>
      </p:sp>
      <p:sp>
        <p:nvSpPr>
          <p:cNvPr id="168" name="Google Shape;168;p24"/>
          <p:cNvSpPr txBox="1">
            <a:spLocks noGrp="1"/>
          </p:cNvSpPr>
          <p:nvPr>
            <p:ph type="body" idx="1"/>
          </p:nvPr>
        </p:nvSpPr>
        <p:spPr>
          <a:xfrm>
            <a:off x="311700" y="1360275"/>
            <a:ext cx="78426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Abbiamo effettuato un totale di 8500 iterazioni di addestramento dividendo il processo di addestramento in due blocchi di 7000 iterazioni iniziali e 1500 di miglioramento delle prestazioni.</a:t>
            </a:r>
            <a:endParaRPr sz="1400"/>
          </a:p>
        </p:txBody>
      </p:sp>
      <p:sp>
        <p:nvSpPr>
          <p:cNvPr id="169" name="Google Shape;169;p24"/>
          <p:cNvSpPr txBox="1">
            <a:spLocks noGrp="1"/>
          </p:cNvSpPr>
          <p:nvPr>
            <p:ph type="body" idx="1"/>
          </p:nvPr>
        </p:nvSpPr>
        <p:spPr>
          <a:xfrm>
            <a:off x="311700" y="2122075"/>
            <a:ext cx="78426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Risultati finali della rete sui task di calcolo dei bounding box e segmenti.</a:t>
            </a:r>
            <a:endParaRPr sz="1400"/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2766875"/>
            <a:ext cx="3680925" cy="1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9625" y="2766875"/>
            <a:ext cx="3566099" cy="1606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2" name="Google Shape;172;p24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3" name="Google Shape;173;p24"/>
          <p:cNvSpPr/>
          <p:nvPr/>
        </p:nvSpPr>
        <p:spPr>
          <a:xfrm>
            <a:off x="445500" y="3324475"/>
            <a:ext cx="3623400" cy="95700"/>
          </a:xfrm>
          <a:prstGeom prst="rect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4"/>
          <p:cNvSpPr/>
          <p:nvPr/>
        </p:nvSpPr>
        <p:spPr>
          <a:xfrm>
            <a:off x="4865100" y="3324475"/>
            <a:ext cx="3594600" cy="95700"/>
          </a:xfrm>
          <a:prstGeom prst="rect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Inferenza</a:t>
            </a:r>
            <a:endParaRPr/>
          </a:p>
        </p:txBody>
      </p:sp>
      <p:cxnSp>
        <p:nvCxnSpPr>
          <p:cNvPr id="180" name="Google Shape;180;p25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1" name="Google Shape;1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2900" y="1329950"/>
            <a:ext cx="3486899" cy="3486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75" y="1284075"/>
            <a:ext cx="3616500" cy="356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Inferenza</a:t>
            </a:r>
            <a:endParaRPr/>
          </a:p>
        </p:txBody>
      </p:sp>
      <p:cxnSp>
        <p:nvCxnSpPr>
          <p:cNvPr id="188" name="Google Shape;188;p26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9" name="Google Shape;1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270375"/>
            <a:ext cx="3770850" cy="377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1950" y="1324700"/>
            <a:ext cx="3672975" cy="367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Conclusioni</a:t>
            </a:r>
            <a:endParaRPr/>
          </a:p>
        </p:txBody>
      </p:sp>
      <p:cxnSp>
        <p:nvCxnSpPr>
          <p:cNvPr id="196" name="Google Shape;196;p27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7" name="Google Shape;197;p27"/>
          <p:cNvSpPr txBox="1">
            <a:spLocks noGrp="1"/>
          </p:cNvSpPr>
          <p:nvPr>
            <p:ph type="body" idx="1"/>
          </p:nvPr>
        </p:nvSpPr>
        <p:spPr>
          <a:xfrm>
            <a:off x="387900" y="3484900"/>
            <a:ext cx="7688700" cy="8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Eventuali migliorie volte all’incremento delle prestazioni del modello potrebbero coinvolgere un tuning più esaustivo degli iperparametri, accompagnato da un estensione del dataset di addestramento;</a:t>
            </a:r>
            <a:endParaRPr sz="1400"/>
          </a:p>
        </p:txBody>
      </p:sp>
      <p:sp>
        <p:nvSpPr>
          <p:cNvPr id="198" name="Google Shape;198;p27"/>
          <p:cNvSpPr txBox="1">
            <a:spLocks noGrp="1"/>
          </p:cNvSpPr>
          <p:nvPr>
            <p:ph type="body" idx="1"/>
          </p:nvPr>
        </p:nvSpPr>
        <p:spPr>
          <a:xfrm>
            <a:off x="387900" y="1464750"/>
            <a:ext cx="76185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Il progetto svolto in tal sede ci ha permesso di impiegare una tecnologia all’avanguardia in un contesto applicativo reale;</a:t>
            </a:r>
            <a:endParaRPr sz="1400"/>
          </a:p>
        </p:txBody>
      </p:sp>
      <p:sp>
        <p:nvSpPr>
          <p:cNvPr id="199" name="Google Shape;199;p27"/>
          <p:cNvSpPr txBox="1">
            <a:spLocks noGrp="1"/>
          </p:cNvSpPr>
          <p:nvPr>
            <p:ph type="body" idx="1"/>
          </p:nvPr>
        </p:nvSpPr>
        <p:spPr>
          <a:xfrm>
            <a:off x="387900" y="2390225"/>
            <a:ext cx="7566300" cy="8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 Le performance ottenute testimoniano come la segmentazione sia un task sul quale devono essere concentrati particolari sforzi di ricerca per ideare sistemi in grado di superare i limiti di quelli correnti;</a:t>
            </a:r>
            <a:endParaRPr sz="1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>
            <a:spLocks noGrp="1"/>
          </p:cNvSpPr>
          <p:nvPr>
            <p:ph type="title"/>
          </p:nvPr>
        </p:nvSpPr>
        <p:spPr>
          <a:xfrm>
            <a:off x="37995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2720"/>
              <a:t>Grazie per l’attenzione</a:t>
            </a:r>
            <a:endParaRPr sz="2720"/>
          </a:p>
        </p:txBody>
      </p:sp>
      <p:sp>
        <p:nvSpPr>
          <p:cNvPr id="205" name="Google Shape;205;p28"/>
          <p:cNvSpPr txBox="1"/>
          <p:nvPr/>
        </p:nvSpPr>
        <p:spPr>
          <a:xfrm>
            <a:off x="8125050" y="4572700"/>
            <a:ext cx="7755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 b="1">
                <a:solidFill>
                  <a:schemeClr val="dk2"/>
                </a:solidFill>
              </a:rPr>
              <a:t>Fine.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Analisi del dataset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340488"/>
            <a:ext cx="8106600" cy="4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Dataset composto di immagini aeree di torri di trasmissione e cavi elettrici.</a:t>
            </a:r>
            <a:endParaRPr sz="1400"/>
          </a:p>
        </p:txBody>
      </p:sp>
      <p:cxnSp>
        <p:nvCxnSpPr>
          <p:cNvPr id="65" name="Google Shape;65;p14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871838"/>
            <a:ext cx="2851075" cy="28510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3634550" y="1991250"/>
            <a:ext cx="47838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Le immagini contenute nel dataset hanno dimensione 700x700.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634500" y="2762000"/>
            <a:ext cx="47838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Il dataset viene fornito suddiviso in:</a:t>
            </a:r>
            <a:endParaRPr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it">
                <a:solidFill>
                  <a:schemeClr val="dk2"/>
                </a:solidFill>
              </a:rPr>
              <a:t>train set di 862 immagini;</a:t>
            </a:r>
            <a:endParaRPr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it">
                <a:solidFill>
                  <a:schemeClr val="dk2"/>
                </a:solidFill>
              </a:rPr>
              <a:t>test set di 400 immagini.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3634550" y="3742750"/>
            <a:ext cx="47838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Per train set e test set vengono forniti le annotazioni coco utili ai fini progettuali.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Analisi del dataset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1367125"/>
            <a:ext cx="8106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All’interno delle immagini sono rilevabili diverse categorie di oggetti.</a:t>
            </a:r>
            <a:endParaRPr sz="1400"/>
          </a:p>
        </p:txBody>
      </p:sp>
      <p:graphicFrame>
        <p:nvGraphicFramePr>
          <p:cNvPr id="76" name="Google Shape;76;p15"/>
          <p:cNvGraphicFramePr/>
          <p:nvPr/>
        </p:nvGraphicFramePr>
        <p:xfrm>
          <a:off x="1612900" y="2002125"/>
          <a:ext cx="5918200" cy="482400"/>
        </p:xfrm>
        <a:graphic>
          <a:graphicData uri="http://schemas.openxmlformats.org/drawingml/2006/table">
            <a:tbl>
              <a:tblPr>
                <a:noFill/>
                <a:tableStyleId>{517AC199-B592-4435-AC63-8B5D6849D8E5}</a:tableStyleId>
              </a:tblPr>
              <a:tblGrid>
                <a:gridCol w="1479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9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9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79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24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cable </a:t>
                      </a:r>
                      <a:r>
                        <a:rPr lang="it" sz="1200">
                          <a:solidFill>
                            <a:srgbClr val="60C6C8"/>
                          </a:solidFill>
                          <a:highlight>
                            <a:srgbClr val="FFFFFF"/>
                          </a:highlight>
                        </a:rPr>
                        <a:t>   </a:t>
                      </a:r>
                      <a:endParaRPr sz="15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tower lattice</a:t>
                      </a:r>
                      <a:endParaRPr sz="15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tower tucohy</a:t>
                      </a:r>
                      <a:endParaRPr sz="15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tower wooden</a:t>
                      </a:r>
                      <a:endParaRPr sz="15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311700" y="2773000"/>
            <a:ext cx="3700200" cy="16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/>
              <a:t>Le annotazioni coco presentano il contenuto informativo su:</a:t>
            </a:r>
            <a:endParaRPr sz="1400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categoria di oggetto rilevato;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bounding box;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segmentazione;</a:t>
            </a:r>
            <a:endParaRPr sz="1400"/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4913975" y="2773000"/>
            <a:ext cx="37002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615"/>
              <a:t>Le annotazioni coco presentano il seguente formato:</a:t>
            </a:r>
            <a:endParaRPr sz="5615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/>
          </a:p>
        </p:txBody>
      </p:sp>
      <p:sp>
        <p:nvSpPr>
          <p:cNvPr id="79" name="Google Shape;79;p15"/>
          <p:cNvSpPr txBox="1"/>
          <p:nvPr/>
        </p:nvSpPr>
        <p:spPr>
          <a:xfrm>
            <a:off x="4913975" y="3292600"/>
            <a:ext cx="3271800" cy="13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</a:rPr>
              <a:t>{</a:t>
            </a:r>
            <a:endParaRPr sz="900">
              <a:solidFill>
                <a:schemeClr val="dk2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</a:rPr>
              <a:t>"segmentation":[...],</a:t>
            </a:r>
            <a:endParaRPr sz="900">
              <a:solidFill>
                <a:schemeClr val="dk2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</a:rPr>
              <a:t>"iscrowd":{0,1},</a:t>
            </a:r>
            <a:endParaRPr sz="900">
              <a:solidFill>
                <a:schemeClr val="dk2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</a:rPr>
              <a:t>"area": …,</a:t>
            </a:r>
            <a:endParaRPr sz="900">
              <a:solidFill>
                <a:schemeClr val="dk2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</a:rPr>
              <a:t>"image_id": &lt;id&gt;,</a:t>
            </a:r>
            <a:endParaRPr sz="900">
              <a:solidFill>
                <a:schemeClr val="dk2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</a:rPr>
              <a:t>"bbox":[...],</a:t>
            </a:r>
            <a:endParaRPr sz="900">
              <a:solidFill>
                <a:schemeClr val="dk2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</a:rPr>
              <a:t>"category_id": &lt;id_elemento&gt;,</a:t>
            </a:r>
            <a:endParaRPr sz="900">
              <a:solidFill>
                <a:schemeClr val="dk2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</a:rPr>
              <a:t>"id":&lt;id_annotazione&gt;,</a:t>
            </a:r>
            <a:endParaRPr sz="9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</a:rPr>
              <a:t>}</a:t>
            </a:r>
            <a:endParaRPr sz="900">
              <a:solidFill>
                <a:schemeClr val="dk2"/>
              </a:solidFill>
            </a:endParaRPr>
          </a:p>
        </p:txBody>
      </p:sp>
      <p:cxnSp>
        <p:nvCxnSpPr>
          <p:cNvPr id="80" name="Google Shape;80;p15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Analisi del dataset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1374800"/>
            <a:ext cx="76887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Abbiamo la distribuzione delle categorie riportate all’interno delle annotazioni coco sul test e train set.</a:t>
            </a:r>
            <a:endParaRPr sz="1400"/>
          </a:p>
        </p:txBody>
      </p:sp>
      <p:pic>
        <p:nvPicPr>
          <p:cNvPr id="87" name="Google Shape;87;p16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2063150"/>
            <a:ext cx="3374349" cy="2086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550" y="2063150"/>
            <a:ext cx="3374331" cy="208647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87900" y="4185775"/>
            <a:ext cx="76887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La categoria cable è quella più rappresentata nel dataset di partenza.</a:t>
            </a:r>
            <a:endParaRPr sz="1400"/>
          </a:p>
        </p:txBody>
      </p:sp>
      <p:cxnSp>
        <p:nvCxnSpPr>
          <p:cNvPr id="90" name="Google Shape;90;p16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Scelta dell’architettura</a:t>
            </a:r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311700" y="1331575"/>
            <a:ext cx="3996300" cy="23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/>
              <a:t>La fase di selezione del modello e’ stata guidata tenendo in considerazione due aspetti :</a:t>
            </a:r>
            <a:endParaRPr sz="1400"/>
          </a:p>
          <a:p>
            <a:pPr marL="9144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La dimensione occupata in VRAM del modello;</a:t>
            </a:r>
            <a:endParaRPr sz="400"/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Le performance registrate sui diversi dataset di benchmark per instance segmentation, come COCO;</a:t>
            </a:r>
            <a:endParaRPr sz="1400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3150" y="2105550"/>
            <a:ext cx="1095600" cy="79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4663" y="1982100"/>
            <a:ext cx="1273375" cy="104133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17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" name="Google Shape;100;p17"/>
          <p:cNvSpPr txBox="1">
            <a:spLocks noGrp="1"/>
          </p:cNvSpPr>
          <p:nvPr>
            <p:ph type="body" idx="1"/>
          </p:nvPr>
        </p:nvSpPr>
        <p:spPr>
          <a:xfrm>
            <a:off x="387900" y="3773150"/>
            <a:ext cx="3996300" cy="10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Alcune delle architetture considerate sono state </a:t>
            </a:r>
            <a:r>
              <a:rPr lang="it" sz="1400" i="1"/>
              <a:t>Mask2former</a:t>
            </a:r>
            <a:r>
              <a:rPr lang="it" sz="1400"/>
              <a:t>, </a:t>
            </a:r>
            <a:r>
              <a:rPr lang="it" sz="1400" i="1"/>
              <a:t>Mask R-CNN</a:t>
            </a:r>
            <a:r>
              <a:rPr lang="it" sz="1400"/>
              <a:t>, </a:t>
            </a:r>
            <a:r>
              <a:rPr lang="it" sz="1400" i="1"/>
              <a:t>Seg2former, MaskDINO etc;</a:t>
            </a:r>
            <a:endParaRPr sz="1400"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7775" y="3436525"/>
            <a:ext cx="1273376" cy="127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Panoramica del modello</a:t>
            </a:r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body" idx="1"/>
          </p:nvPr>
        </p:nvSpPr>
        <p:spPr>
          <a:xfrm>
            <a:off x="311700" y="1349350"/>
            <a:ext cx="5034900" cy="3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t" sz="5600"/>
              <a:t>MaskDINO e’ un’architettura </a:t>
            </a:r>
            <a:r>
              <a:rPr lang="it" sz="5600" i="1"/>
              <a:t>universale</a:t>
            </a:r>
            <a:r>
              <a:rPr lang="it" sz="5600"/>
              <a:t> per il task di segmentazione;</a:t>
            </a:r>
            <a:endParaRPr sz="56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t" sz="5600"/>
              <a:t>Derivata dal modello </a:t>
            </a:r>
            <a:r>
              <a:rPr lang="it" sz="5600" i="1"/>
              <a:t>DINO</a:t>
            </a:r>
            <a:r>
              <a:rPr lang="it" sz="5600"/>
              <a:t>, utilizzato per object detection;</a:t>
            </a:r>
            <a:endParaRPr sz="56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t" sz="5600"/>
              <a:t>Prestazioni quasi </a:t>
            </a:r>
            <a:r>
              <a:rPr lang="it" sz="5600" i="1"/>
              <a:t>SOTA </a:t>
            </a:r>
            <a:r>
              <a:rPr lang="it" sz="5600"/>
              <a:t>su </a:t>
            </a:r>
            <a:r>
              <a:rPr lang="it" sz="5600" i="1"/>
              <a:t>COCO-dev </a:t>
            </a:r>
            <a:r>
              <a:rPr lang="it" sz="5600"/>
              <a:t>anche per il modello più piccolo (46M parametri) :</a:t>
            </a:r>
            <a:endParaRPr sz="5600"/>
          </a:p>
          <a:p>
            <a:pPr marL="13716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t" sz="5600"/>
              <a:t>Mask A.P. : </a:t>
            </a:r>
            <a:r>
              <a:rPr lang="it" sz="5600" b="1"/>
              <a:t>46.1</a:t>
            </a:r>
            <a:endParaRPr sz="5600" b="1"/>
          </a:p>
          <a:p>
            <a:pPr marL="13716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t" sz="5600"/>
              <a:t>Box A.P :</a:t>
            </a:r>
            <a:r>
              <a:rPr lang="it" sz="5600" b="1"/>
              <a:t> 51.5</a:t>
            </a:r>
            <a:endParaRPr sz="5600" b="1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t" sz="5600"/>
              <a:t>Architettura gia’ implementata in </a:t>
            </a:r>
            <a:r>
              <a:rPr lang="it" sz="5600" i="1"/>
              <a:t>detectron2</a:t>
            </a:r>
            <a:r>
              <a:rPr lang="it" sz="5600"/>
              <a:t>, disponibile alla seguente </a:t>
            </a:r>
            <a:r>
              <a:rPr lang="it" sz="5600" u="sng">
                <a:solidFill>
                  <a:schemeClr val="hlink"/>
                </a:solidFill>
                <a:hlinkClick r:id="rId3"/>
              </a:rPr>
              <a:t>repo</a:t>
            </a:r>
            <a:r>
              <a:rPr lang="it" sz="5600"/>
              <a:t>;</a:t>
            </a:r>
            <a:endParaRPr sz="1400"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7350" y="1602550"/>
            <a:ext cx="1830125" cy="1830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Google Shape;109;p18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Panoramica del modello - architettura</a:t>
            </a: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025" y="1445250"/>
            <a:ext cx="8018002" cy="3271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6" name="Google Shape;116;p19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Panoramica del modello - elementi chiave</a:t>
            </a:r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body" idx="1"/>
          </p:nvPr>
        </p:nvSpPr>
        <p:spPr>
          <a:xfrm>
            <a:off x="311700" y="1374725"/>
            <a:ext cx="8451300" cy="23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8"/>
              <a:t>Alune caratteristiche salienti dell’architettura sono :</a:t>
            </a:r>
            <a:endParaRPr sz="4808"/>
          </a:p>
          <a:p>
            <a:pPr marL="457200" lvl="0" indent="-304932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it" sz="4808" i="1"/>
              <a:t>Unified&amp;Enhanced Query Selection</a:t>
            </a:r>
            <a:r>
              <a:rPr lang="it" sz="4808"/>
              <a:t>, alla base dei modelli </a:t>
            </a:r>
            <a:r>
              <a:rPr lang="it" sz="4808" i="1"/>
              <a:t>DETR</a:t>
            </a:r>
            <a:r>
              <a:rPr lang="it" sz="4808"/>
              <a:t>-like, per migliorare le performance su object detection;</a:t>
            </a:r>
            <a:endParaRPr sz="4808"/>
          </a:p>
          <a:p>
            <a:pPr marL="457200" lvl="0" indent="-304932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t" sz="4808" i="1"/>
              <a:t>Unified denoising </a:t>
            </a:r>
            <a:r>
              <a:rPr lang="it" sz="4808"/>
              <a:t>per le maschere, la quale consiste nel sporcare le ground truth bounding boxes, in seguito iniettate nel decoder, addestrando il modello a ricostruire le versioni originali;</a:t>
            </a:r>
            <a:endParaRPr sz="4808"/>
          </a:p>
          <a:p>
            <a:pPr marL="457200" lvl="0" indent="-304932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t" sz="4808" i="1"/>
              <a:t>Hybrid matching,</a:t>
            </a:r>
            <a:r>
              <a:rPr lang="it" sz="4808"/>
              <a:t> per evitare che le maschere e i bounding box predetti siano incosistenti tra di loro;</a:t>
            </a:r>
            <a:endParaRPr sz="4808"/>
          </a:p>
          <a:p>
            <a:pPr marL="457200" lvl="0" indent="-304932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t" sz="4808"/>
              <a:t>Loss composta dalla combinazione lineare di piu’ loss :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4808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/>
          </a:p>
        </p:txBody>
      </p:sp>
      <p:cxnSp>
        <p:nvCxnSpPr>
          <p:cNvPr id="123" name="Google Shape;123;p20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0875" y="4158300"/>
            <a:ext cx="4129388" cy="2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/>
          <p:nvPr/>
        </p:nvSpPr>
        <p:spPr>
          <a:xfrm>
            <a:off x="4161325" y="4123738"/>
            <a:ext cx="1516800" cy="2997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solidFill>
                <a:schemeClr val="accent1"/>
              </a:solidFill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4511875" y="3844725"/>
            <a:ext cx="815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accent1"/>
                </a:solidFill>
              </a:rPr>
              <a:t>Mask-loss</a:t>
            </a:r>
            <a:endParaRPr sz="1000">
              <a:solidFill>
                <a:schemeClr val="accent1"/>
              </a:solidFill>
            </a:endParaRPr>
          </a:p>
        </p:txBody>
      </p:sp>
      <p:sp>
        <p:nvSpPr>
          <p:cNvPr id="127" name="Google Shape;127;p20"/>
          <p:cNvSpPr/>
          <p:nvPr/>
        </p:nvSpPr>
        <p:spPr>
          <a:xfrm>
            <a:off x="2306625" y="4123750"/>
            <a:ext cx="1638000" cy="299700"/>
          </a:xfrm>
          <a:prstGeom prst="rect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solidFill>
                <a:srgbClr val="980000"/>
              </a:solidFill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2717775" y="3844725"/>
            <a:ext cx="815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980000"/>
                </a:solidFill>
              </a:rPr>
              <a:t>Box-loss</a:t>
            </a:r>
            <a:endParaRPr sz="1000">
              <a:solidFill>
                <a:srgbClr val="980000"/>
              </a:solidFill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6123275" y="3870825"/>
            <a:ext cx="1593300" cy="6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 dirty="0">
                <a:solidFill>
                  <a:schemeClr val="dk2"/>
                </a:solidFill>
              </a:rPr>
              <a:t>𝝺</a:t>
            </a:r>
            <a:r>
              <a:rPr lang="it" sz="1100" baseline="-25000" dirty="0">
                <a:solidFill>
                  <a:schemeClr val="dk2"/>
                </a:solidFill>
              </a:rPr>
              <a:t>cls</a:t>
            </a:r>
            <a:r>
              <a:rPr lang="it" sz="1100" dirty="0">
                <a:solidFill>
                  <a:schemeClr val="dk2"/>
                </a:solidFill>
              </a:rPr>
              <a:t> =4; 𝝺</a:t>
            </a:r>
            <a:r>
              <a:rPr lang="it" sz="1100" baseline="-25000" dirty="0">
                <a:solidFill>
                  <a:schemeClr val="dk2"/>
                </a:solidFill>
              </a:rPr>
              <a:t>ce</a:t>
            </a:r>
            <a:r>
              <a:rPr lang="it" sz="1100" dirty="0">
                <a:solidFill>
                  <a:schemeClr val="dk2"/>
                </a:solidFill>
              </a:rPr>
              <a:t> = 5</a:t>
            </a:r>
            <a:endParaRPr sz="11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 dirty="0">
                <a:solidFill>
                  <a:schemeClr val="dk2"/>
                </a:solidFill>
              </a:rPr>
              <a:t>𝝺</a:t>
            </a:r>
            <a:r>
              <a:rPr lang="it" sz="1100" baseline="-25000" dirty="0">
                <a:solidFill>
                  <a:schemeClr val="dk2"/>
                </a:solidFill>
              </a:rPr>
              <a:t>L1 </a:t>
            </a:r>
            <a:r>
              <a:rPr lang="it" sz="1100" dirty="0">
                <a:solidFill>
                  <a:schemeClr val="dk2"/>
                </a:solidFill>
              </a:rPr>
              <a:t> = 5 ; 𝝺</a:t>
            </a:r>
            <a:r>
              <a:rPr lang="it" sz="1100" baseline="-25000" dirty="0">
                <a:solidFill>
                  <a:schemeClr val="dk2"/>
                </a:solidFill>
              </a:rPr>
              <a:t>dice</a:t>
            </a:r>
            <a:r>
              <a:rPr lang="it" sz="1100" dirty="0">
                <a:solidFill>
                  <a:schemeClr val="dk2"/>
                </a:solidFill>
              </a:rPr>
              <a:t> = 5</a:t>
            </a:r>
            <a:endParaRPr sz="11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 dirty="0">
                <a:solidFill>
                  <a:schemeClr val="dk2"/>
                </a:solidFill>
              </a:rPr>
              <a:t>𝝺</a:t>
            </a:r>
            <a:r>
              <a:rPr lang="it" sz="1100" baseline="-25000" dirty="0">
                <a:solidFill>
                  <a:schemeClr val="dk2"/>
                </a:solidFill>
              </a:rPr>
              <a:t>giou </a:t>
            </a:r>
            <a:r>
              <a:rPr lang="it" sz="1100" dirty="0">
                <a:solidFill>
                  <a:schemeClr val="dk2"/>
                </a:solidFill>
              </a:rPr>
              <a:t>= 2</a:t>
            </a:r>
            <a:endParaRPr sz="1100" dirty="0">
              <a:solidFill>
                <a:schemeClr val="dk2"/>
              </a:solidFill>
            </a:endParaRPr>
          </a:p>
        </p:txBody>
      </p:sp>
      <p:sp>
        <p:nvSpPr>
          <p:cNvPr id="130" name="Google Shape;130;p20"/>
          <p:cNvSpPr/>
          <p:nvPr/>
        </p:nvSpPr>
        <p:spPr>
          <a:xfrm>
            <a:off x="1458925" y="4123750"/>
            <a:ext cx="669300" cy="2997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solidFill>
                <a:srgbClr val="38761D"/>
              </a:solidFill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1162425" y="3844725"/>
            <a:ext cx="1220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38761D"/>
                </a:solidFill>
              </a:rPr>
              <a:t>Classification loss</a:t>
            </a:r>
            <a:endParaRPr sz="10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>
            <a:spLocks noGrp="1"/>
          </p:cNvSpPr>
          <p:nvPr>
            <p:ph type="title"/>
          </p:nvPr>
        </p:nvSpPr>
        <p:spPr>
          <a:xfrm>
            <a:off x="311700" y="487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Addestramento</a:t>
            </a:r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body" idx="1"/>
          </p:nvPr>
        </p:nvSpPr>
        <p:spPr>
          <a:xfrm>
            <a:off x="311700" y="2064000"/>
            <a:ext cx="7688700" cy="23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/>
              <a:t>L’addestramento della rete ha richiesto tre sforzi principali:</a:t>
            </a:r>
            <a:endParaRPr sz="1400"/>
          </a:p>
          <a:p>
            <a:pPr marL="914400" lvl="0" indent="-3175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scegliere le trasformazioni opportune per effettuare data augmentation;</a:t>
            </a:r>
            <a:endParaRPr sz="1400"/>
          </a:p>
          <a:p>
            <a:pPr marL="9144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scegliere valori opportuni per gli iperparametri della rete.</a:t>
            </a:r>
            <a:endParaRPr sz="1400"/>
          </a:p>
          <a:p>
            <a:pPr marL="9144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evitare che il modello ecceda le dimensioni di memoria disponibili sul sistema in cui viene effettuato l’addestramento.</a:t>
            </a:r>
            <a:endParaRPr sz="1400"/>
          </a:p>
        </p:txBody>
      </p:sp>
      <p:sp>
        <p:nvSpPr>
          <p:cNvPr id="138" name="Google Shape;138;p21"/>
          <p:cNvSpPr txBox="1">
            <a:spLocks noGrp="1"/>
          </p:cNvSpPr>
          <p:nvPr>
            <p:ph type="body" idx="1"/>
          </p:nvPr>
        </p:nvSpPr>
        <p:spPr>
          <a:xfrm>
            <a:off x="311700" y="1402913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it" sz="1400"/>
              <a:t>La dimensione ridotta del dataset può causare overfitting della rete in fase di addestramento.</a:t>
            </a:r>
            <a:endParaRPr sz="1400"/>
          </a:p>
        </p:txBody>
      </p:sp>
      <p:cxnSp>
        <p:nvCxnSpPr>
          <p:cNvPr id="139" name="Google Shape;139;p21"/>
          <p:cNvCxnSpPr/>
          <p:nvPr/>
        </p:nvCxnSpPr>
        <p:spPr>
          <a:xfrm flipH="1">
            <a:off x="387900" y="1017725"/>
            <a:ext cx="6771600" cy="5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803</Words>
  <Application>Microsoft Office PowerPoint</Application>
  <PresentationFormat>Presentazione su schermo (16:9)</PresentationFormat>
  <Paragraphs>97</Paragraphs>
  <Slides>16</Slides>
  <Notes>16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19" baseType="lpstr">
      <vt:lpstr>Arial</vt:lpstr>
      <vt:lpstr>Lato</vt:lpstr>
      <vt:lpstr>Simple Light</vt:lpstr>
      <vt:lpstr>Progetto di Computer Vision A.A. 23/24</vt:lpstr>
      <vt:lpstr>Analisi del dataset</vt:lpstr>
      <vt:lpstr>Analisi del dataset</vt:lpstr>
      <vt:lpstr>Analisi del dataset</vt:lpstr>
      <vt:lpstr>Scelta dell’architettura</vt:lpstr>
      <vt:lpstr>Panoramica del modello</vt:lpstr>
      <vt:lpstr>Panoramica del modello - architettura</vt:lpstr>
      <vt:lpstr>Panoramica del modello - elementi chiave</vt:lpstr>
      <vt:lpstr>Addestramento</vt:lpstr>
      <vt:lpstr>Addestramento</vt:lpstr>
      <vt:lpstr>Addestramento</vt:lpstr>
      <vt:lpstr>Addestramento</vt:lpstr>
      <vt:lpstr>Inferenza</vt:lpstr>
      <vt:lpstr>Inferenza</vt:lpstr>
      <vt:lpstr>Conclusioni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FABRIZIO TEMPO</cp:lastModifiedBy>
  <cp:revision>1</cp:revision>
  <dcterms:modified xsi:type="dcterms:W3CDTF">2025-05-07T16:36:45Z</dcterms:modified>
</cp:coreProperties>
</file>